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256" r:id="rId2"/>
    <p:sldId id="257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257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7318" autoAdjust="0"/>
  </p:normalViewPr>
  <p:slideViewPr>
    <p:cSldViewPr>
      <p:cViewPr varScale="1">
        <p:scale>
          <a:sx n="74" d="100"/>
          <a:sy n="74" d="100"/>
        </p:scale>
        <p:origin x="12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28-Jan-24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28-Jan-24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28-Jan-24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Dr.SNS Rajalakshmi College of arts &amp; Science 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Mr.P.Mathiazhagan Assistant Professor </a:t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UNIT I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00B050"/>
                </a:solidFill>
              </a:rPr>
              <a:t>Department of Computer Applications</a:t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dirty="0"/>
              <a:t>THE SOFTWARE PROCESS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304800"/>
            <a:ext cx="1440405" cy="134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9290"/>
            <a:ext cx="2114411" cy="143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THE SOFTWARE </a:t>
            </a:r>
            <a:r>
              <a:rPr lang="en-US" b="1" dirty="0" smtClean="0">
                <a:solidFill>
                  <a:srgbClr val="FFFF00"/>
                </a:solidFill>
              </a:rPr>
              <a:t>PROCESS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92D050"/>
                </a:solidFill>
              </a:rPr>
              <a:t> </a:t>
            </a:r>
            <a:r>
              <a:rPr lang="en-US" sz="3200" b="1" dirty="0" smtClean="0">
                <a:solidFill>
                  <a:srgbClr val="92D050"/>
                </a:solidFill>
              </a:rPr>
              <a:t>Planning</a:t>
            </a:r>
          </a:p>
          <a:p>
            <a:pPr algn="just"/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Any complicated journey can be simplified if a map exists.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 software 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project is a complicated journey, and the planning activity creates a</a:t>
            </a:r>
          </a:p>
          <a:p>
            <a:pPr algn="just"/>
            <a:r>
              <a:rPr lang="en-US" sz="3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“map” 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that helps guide the team as it makes the journey. The map—called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software </a:t>
            </a:r>
            <a:r>
              <a:rPr lang="en-US" sz="3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project plan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—defines the software engineering work by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describing the 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technical tasks to be conducted, the risks that are likely, the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resources that 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will be required, the work products to be produced, and a work</a:t>
            </a: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6920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THE SOFTWARE </a:t>
            </a:r>
            <a:r>
              <a:rPr lang="en-US" b="1" dirty="0" smtClean="0">
                <a:solidFill>
                  <a:srgbClr val="FFFF00"/>
                </a:solidFill>
              </a:rPr>
              <a:t>PROCESS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Modeling</a:t>
            </a:r>
          </a:p>
          <a:p>
            <a:pPr algn="just"/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Modeling. Whether you’re a landscaper, a bridge builder, an aeronautical</a:t>
            </a:r>
          </a:p>
          <a:p>
            <a:pPr algn="just"/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engineer, a carpenter, or an architect, you work with models every day. 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create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“sketch” of the thing so that you’ll understand the big picture—what</a:t>
            </a:r>
          </a:p>
          <a:p>
            <a:pPr algn="just"/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look like architecturally, how the constituent parts fit together, </a:t>
            </a:r>
            <a:endParaRPr lang="en-US" sz="3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01560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THE SOFTWARE </a:t>
            </a:r>
            <a:r>
              <a:rPr lang="en-US" b="1" dirty="0" smtClean="0">
                <a:solidFill>
                  <a:srgbClr val="FFFF00"/>
                </a:solidFill>
              </a:rPr>
              <a:t>PROCESS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92D050"/>
                </a:solidFill>
              </a:rPr>
              <a:t>4.Construction</a:t>
            </a:r>
          </a:p>
          <a:p>
            <a:pPr algn="just"/>
            <a:r>
              <a:rPr lang="en-US" sz="3200" b="1" dirty="0">
                <a:solidFill>
                  <a:srgbClr val="92D050"/>
                </a:solidFill>
              </a:rPr>
              <a:t>Construction. This activity combines code generation (either manual or</a:t>
            </a:r>
          </a:p>
          <a:p>
            <a:pPr algn="just"/>
            <a:r>
              <a:rPr lang="en-US" sz="3200" b="1" dirty="0">
                <a:solidFill>
                  <a:srgbClr val="92D050"/>
                </a:solidFill>
              </a:rPr>
              <a:t>automated) and the testing that is required to uncover errors in the code.</a:t>
            </a: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2431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THE SOFTWARE </a:t>
            </a:r>
            <a:r>
              <a:rPr lang="en-US" b="1" dirty="0" smtClean="0">
                <a:solidFill>
                  <a:srgbClr val="FFFF00"/>
                </a:solidFill>
              </a:rPr>
              <a:t>PROCESS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Modeling</a:t>
            </a:r>
          </a:p>
          <a:p>
            <a:pPr algn="just"/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many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characteristics. If required, you refine the sketch into greater 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greater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detail in an effort to better understand the problem and how 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you’re going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solve it. A software engineer does the same thing by creating 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to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understand software requirements and the design that </a:t>
            </a:r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achieve </a:t>
            </a:r>
            <a:r>
              <a:rPr lang="en-US" sz="32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requirements.</a:t>
            </a: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2989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THE SOFTWARE </a:t>
            </a:r>
            <a:r>
              <a:rPr lang="en-US" b="1" dirty="0" smtClean="0">
                <a:solidFill>
                  <a:srgbClr val="FFFF00"/>
                </a:solidFill>
              </a:rPr>
              <a:t>PROCESS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five generic framework activities can be used during the development of small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simple 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programs, the creation of large Web applications, and for the engineering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oflarge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complex computer-based systems. The details of the software process will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bequite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in each case, but the framework activities remain the same.</a:t>
            </a: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9156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THE SOFTWARE </a:t>
            </a:r>
            <a:r>
              <a:rPr lang="en-US" b="1" dirty="0" smtClean="0">
                <a:solidFill>
                  <a:srgbClr val="FFFF00"/>
                </a:solidFill>
              </a:rPr>
              <a:t>PROCESS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Deployment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software (as a complete entity or as a partially 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 increment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is delivered to the customer who evaluates the 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delivered product </a:t>
            </a:r>
            <a:r>
              <a:rPr lang="en-US" sz="3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provides feedback based on the evaluation.</a:t>
            </a: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7992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THE SOFTWARE </a:t>
            </a:r>
            <a:r>
              <a:rPr lang="en-US" b="1" dirty="0" smtClean="0">
                <a:solidFill>
                  <a:srgbClr val="FFFF00"/>
                </a:solidFill>
              </a:rPr>
              <a:t>PROCESS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92D050"/>
                </a:solidFill>
              </a:rPr>
              <a:t>A </a:t>
            </a:r>
            <a:r>
              <a:rPr lang="en-US" sz="3200" i="1" dirty="0">
                <a:solidFill>
                  <a:srgbClr val="92D050"/>
                </a:solidFill>
              </a:rPr>
              <a:t>process </a:t>
            </a:r>
            <a:r>
              <a:rPr lang="en-US" sz="3200" dirty="0">
                <a:solidFill>
                  <a:srgbClr val="92D050"/>
                </a:solidFill>
              </a:rPr>
              <a:t>is a collection of activities, actions, and tasks that are performed </a:t>
            </a:r>
            <a:r>
              <a:rPr lang="en-US" sz="3200" dirty="0" smtClean="0">
                <a:solidFill>
                  <a:srgbClr val="92D050"/>
                </a:solidFill>
              </a:rPr>
              <a:t>when some </a:t>
            </a:r>
            <a:r>
              <a:rPr lang="en-US" sz="3200" dirty="0">
                <a:solidFill>
                  <a:srgbClr val="92D050"/>
                </a:solidFill>
              </a:rPr>
              <a:t>work </a:t>
            </a:r>
            <a:r>
              <a:rPr lang="en-US" sz="3200" dirty="0" smtClean="0">
                <a:solidFill>
                  <a:srgbClr val="92D050"/>
                </a:solidFill>
              </a:rPr>
              <a:t>product </a:t>
            </a:r>
            <a:r>
              <a:rPr lang="en-US" sz="3200" dirty="0">
                <a:solidFill>
                  <a:srgbClr val="92D050"/>
                </a:solidFill>
              </a:rPr>
              <a:t>is to be </a:t>
            </a:r>
            <a:r>
              <a:rPr lang="en-US" sz="3200" dirty="0" smtClean="0">
                <a:solidFill>
                  <a:srgbClr val="92D050"/>
                </a:solidFill>
              </a:rPr>
              <a:t>created.</a:t>
            </a:r>
            <a:endParaRPr lang="en-US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92D050"/>
                </a:solidFill>
              </a:rPr>
              <a:t>An </a:t>
            </a:r>
            <a:r>
              <a:rPr lang="en-US" sz="3200" i="1" dirty="0">
                <a:solidFill>
                  <a:srgbClr val="92D050"/>
                </a:solidFill>
              </a:rPr>
              <a:t>activity </a:t>
            </a:r>
            <a:r>
              <a:rPr lang="en-US" sz="3200" dirty="0">
                <a:solidFill>
                  <a:srgbClr val="92D050"/>
                </a:solidFill>
              </a:rPr>
              <a:t>strives to achieve a broad objective</a:t>
            </a:r>
          </a:p>
          <a:p>
            <a:r>
              <a:rPr lang="en-US" sz="3200" dirty="0">
                <a:solidFill>
                  <a:srgbClr val="92D050"/>
                </a:solidFill>
              </a:rPr>
              <a:t>(e.g., communication with stakeholders) and is applied regardless of the </a:t>
            </a:r>
            <a:r>
              <a:rPr lang="en-US" sz="3200" dirty="0" smtClean="0">
                <a:solidFill>
                  <a:srgbClr val="92D050"/>
                </a:solidFill>
              </a:rPr>
              <a:t>application domain</a:t>
            </a:r>
            <a:r>
              <a:rPr lang="en-US" sz="3200" dirty="0">
                <a:solidFill>
                  <a:srgbClr val="92D050"/>
                </a:solidFill>
              </a:rPr>
              <a:t>, size of the project, complexity of the effort, or degree of rigor with </a:t>
            </a:r>
            <a:r>
              <a:rPr lang="en-US" sz="3200" dirty="0" smtClean="0">
                <a:solidFill>
                  <a:srgbClr val="92D050"/>
                </a:solidFill>
              </a:rPr>
              <a:t>which software </a:t>
            </a:r>
            <a:r>
              <a:rPr lang="en-US" sz="3200" dirty="0">
                <a:solidFill>
                  <a:srgbClr val="92D050"/>
                </a:solidFill>
              </a:rPr>
              <a:t>engineering is to be </a:t>
            </a:r>
            <a:r>
              <a:rPr lang="en-US" sz="3200" dirty="0" smtClean="0">
                <a:solidFill>
                  <a:srgbClr val="92D050"/>
                </a:solidFill>
              </a:rPr>
              <a:t>applied.</a:t>
            </a:r>
            <a:endParaRPr lang="en-US" sz="3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2332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THE SOFTWARE </a:t>
            </a:r>
            <a:r>
              <a:rPr lang="en-US" b="1" dirty="0" smtClean="0">
                <a:solidFill>
                  <a:srgbClr val="FFFF00"/>
                </a:solidFill>
              </a:rPr>
              <a:t>PROCESS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action (e.g., architectural design) encompasses a set of tasks that produce a major work product (e.g., an architectural design model)..</a:t>
            </a:r>
          </a:p>
          <a:p>
            <a:pPr algn="just"/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task focuses on a small, but well-defined objective (e.g., conducting a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unit test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) that produces a tangible outcome</a:t>
            </a: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7481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THE SOFTWARE </a:t>
            </a:r>
            <a:r>
              <a:rPr lang="en-US" b="1" dirty="0" smtClean="0">
                <a:solidFill>
                  <a:srgbClr val="FFFF00"/>
                </a:solidFill>
              </a:rPr>
              <a:t>PROCESS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action (e.g., architectural design) encompasses a set of tasks that produce a major work product (e.g., an architectural design model)..</a:t>
            </a:r>
          </a:p>
          <a:p>
            <a:pPr algn="just"/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task focuses on a small, but well-defined objective (e.g., conducting a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unit test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) that produces a tangible outcome</a:t>
            </a: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2680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THE SOFTWARE </a:t>
            </a:r>
            <a:r>
              <a:rPr lang="en-US" b="1" dirty="0" smtClean="0">
                <a:solidFill>
                  <a:srgbClr val="FFFF00"/>
                </a:solidFill>
              </a:rPr>
              <a:t>PROCESS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computer software</a:t>
            </a:r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it is an adaptable approach that enables the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people doing 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the work (the software team) to pick and choose the appropriate set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of work 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actions and tasks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The intent is always to deliver software in a timely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manner with 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sufficient quality to satisfy those who have sponsored its creation and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those who 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will use it.</a:t>
            </a: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3879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THE SOFTWARE </a:t>
            </a:r>
            <a:r>
              <a:rPr lang="en-US" b="1" dirty="0" smtClean="0">
                <a:solidFill>
                  <a:srgbClr val="FFFF00"/>
                </a:solidFill>
              </a:rPr>
              <a:t>PROCESS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process framework establishes the foundation for a complete software engineering</a:t>
            </a:r>
          </a:p>
          <a:p>
            <a:pPr algn="just"/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by identifying a small number of framework activities that are </a:t>
            </a:r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applicable to 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software projects, regardless of their size or complexity</a:t>
            </a:r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3842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THE SOFTWARE </a:t>
            </a:r>
            <a:r>
              <a:rPr lang="en-US" b="1" dirty="0" smtClean="0">
                <a:solidFill>
                  <a:srgbClr val="FFFF00"/>
                </a:solidFill>
              </a:rPr>
              <a:t>PROCESS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generic process framework for software </a:t>
            </a:r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engineering encompasses </a:t>
            </a:r>
            <a:r>
              <a:rPr 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activities</a:t>
            </a:r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92D050"/>
                </a:solidFill>
              </a:rPr>
              <a:t> Communication</a:t>
            </a:r>
            <a:r>
              <a:rPr lang="en-US" sz="3200" b="1" dirty="0" smtClean="0">
                <a:solidFill>
                  <a:srgbClr val="92D050"/>
                </a:solidFill>
              </a:rPr>
              <a:t>.</a:t>
            </a:r>
          </a:p>
          <a:p>
            <a:pPr algn="just"/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92D050"/>
                </a:solidFill>
              </a:rPr>
              <a:t> </a:t>
            </a:r>
            <a:r>
              <a:rPr lang="en-US" sz="3200" b="1" dirty="0" smtClean="0">
                <a:solidFill>
                  <a:srgbClr val="92D050"/>
                </a:solidFill>
              </a:rPr>
              <a:t>Planning</a:t>
            </a:r>
          </a:p>
          <a:p>
            <a:pPr algn="just"/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smtClean="0">
                <a:solidFill>
                  <a:srgbClr val="92D050"/>
                </a:solidFill>
              </a:rPr>
              <a:t>Modeling</a:t>
            </a:r>
          </a:p>
          <a:p>
            <a:pPr algn="just"/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rgbClr val="92D050"/>
                </a:solidFill>
              </a:rPr>
              <a:t> </a:t>
            </a:r>
            <a:r>
              <a:rPr lang="en-US" sz="3200" b="1" dirty="0" smtClean="0">
                <a:solidFill>
                  <a:srgbClr val="92D050"/>
                </a:solidFill>
              </a:rPr>
              <a:t>Construction</a:t>
            </a:r>
          </a:p>
          <a:p>
            <a:pPr algn="just"/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3200" b="1" dirty="0">
                <a:solidFill>
                  <a:srgbClr val="92D050"/>
                </a:solidFill>
              </a:rPr>
              <a:t> Deployment.</a:t>
            </a:r>
            <a:endParaRPr lang="en-US" sz="3200" dirty="0" smtClean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4507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THE SOFTWARE </a:t>
            </a:r>
            <a:r>
              <a:rPr lang="en-US" b="1" dirty="0" smtClean="0">
                <a:solidFill>
                  <a:srgbClr val="FFFF00"/>
                </a:solidFill>
              </a:rPr>
              <a:t>PROCESS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b="1" dirty="0">
                <a:solidFill>
                  <a:srgbClr val="92D050"/>
                </a:solidFill>
              </a:rPr>
              <a:t> Communication</a:t>
            </a:r>
            <a:r>
              <a:rPr lang="en-US" sz="3200" b="1" dirty="0" smtClean="0">
                <a:solidFill>
                  <a:srgbClr val="92D050"/>
                </a:solidFill>
              </a:rPr>
              <a:t>.</a:t>
            </a:r>
          </a:p>
          <a:p>
            <a:pPr algn="just"/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Before any technical work can commence, it is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critically important 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to communicate and collaborate with the customer and other</a:t>
            </a:r>
          </a:p>
          <a:p>
            <a:pPr algn="just"/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stakeholders The intent is to understand stakeholders’ objectives for the</a:t>
            </a:r>
          </a:p>
          <a:p>
            <a:pPr algn="just"/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project and to gather requirements that help define software features and</a:t>
            </a:r>
          </a:p>
          <a:p>
            <a:pPr algn="just"/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functions.</a:t>
            </a: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66096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>
                <a:solidFill>
                  <a:srgbClr val="FFFF00"/>
                </a:solidFill>
              </a:rPr>
              <a:t>THE SOFTWARE </a:t>
            </a:r>
            <a:r>
              <a:rPr lang="en-US" b="1" dirty="0" smtClean="0">
                <a:solidFill>
                  <a:srgbClr val="FFFF00"/>
                </a:solidFill>
              </a:rPr>
              <a:t>PROCESS</a:t>
            </a:r>
            <a:r>
              <a:rPr lang="en-US" b="1" dirty="0">
                <a:solidFill>
                  <a:srgbClr val="FF0000"/>
                </a:solidFill>
              </a:rPr>
              <a:t>	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92D050"/>
                </a:solidFill>
              </a:rPr>
              <a:t> </a:t>
            </a:r>
            <a:r>
              <a:rPr lang="en-US" sz="3200" b="1" dirty="0" smtClean="0">
                <a:solidFill>
                  <a:srgbClr val="92D050"/>
                </a:solidFill>
              </a:rPr>
              <a:t>Planning</a:t>
            </a:r>
          </a:p>
          <a:p>
            <a:pPr algn="just"/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Any complicated journey can be simplified if a map exists.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 software 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project is a complicated journey, and the planning activity creates a</a:t>
            </a:r>
          </a:p>
          <a:p>
            <a:pPr algn="just"/>
            <a:r>
              <a:rPr lang="en-US" sz="3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“map” 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that helps guide the team as it makes the journey. The map—called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software </a:t>
            </a:r>
            <a:r>
              <a:rPr lang="en-US" sz="32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project plan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—defines the software engineering work by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describing the 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technical tasks to be conducted, the risks that are likely, the 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resources that </a:t>
            </a:r>
            <a:r>
              <a:rPr lang="en-US" sz="32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will be required, the work products to be produced, and a work</a:t>
            </a: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6530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408</TotalTime>
  <Words>50</Words>
  <Application>Microsoft Office PowerPoint</Application>
  <PresentationFormat>On-screen Show (4:3)</PresentationFormat>
  <Paragraphs>59</Paragraphs>
  <Slides>16</Slides>
  <Notes>1</Notes>
  <HiddenSlides>0</HiddenSlides>
  <MMClips>15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Algerian</vt:lpstr>
      <vt:lpstr>Arial</vt:lpstr>
      <vt:lpstr>Calibri</vt:lpstr>
      <vt:lpstr>Times New Roman</vt:lpstr>
      <vt:lpstr>Tw Cen MT</vt:lpstr>
      <vt:lpstr>Thatch</vt:lpstr>
      <vt:lpstr>Dr.SNS Rajalakshmi College of arts &amp; Science  Mr.P.Mathiazhagan Assistant Professor  UNIT I Department of Computer Applications THE SOFTWARE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126</cp:revision>
  <dcterms:created xsi:type="dcterms:W3CDTF">2006-08-16T00:00:00Z</dcterms:created>
  <dcterms:modified xsi:type="dcterms:W3CDTF">2024-01-28T11:24:47Z</dcterms:modified>
</cp:coreProperties>
</file>